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Quattrocento Sans"/>
      <p:regular r:id="rId57"/>
      <p:bold r:id="rId58"/>
      <p:italic r:id="rId59"/>
      <p:boldItalic r:id="rId60"/>
    </p:embeddedFont>
    <p:embeddedFont>
      <p:font typeface="Noto Sans JP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otoSansJP-bold.fntdata"/><Relationship Id="rId61" Type="http://schemas.openxmlformats.org/officeDocument/2006/relationships/font" Target="fonts/NotoSansJP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QuattrocentoSans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QuattrocentoSans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QuattrocentoSans-italic.fntdata"/><Relationship Id="rId14" Type="http://schemas.openxmlformats.org/officeDocument/2006/relationships/slide" Target="slides/slide8.xml"/><Relationship Id="rId58" Type="http://schemas.openxmlformats.org/officeDocument/2006/relationships/font" Target="fonts/Quattrocento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b725b87e9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7b725b87e9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c3ccc9256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7c3ccc9256_4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c3ccc9256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7c3ccc9256_4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725b87e9_8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b725b87e9_8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b725b87e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7b725b87e9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b725b87e9_8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7b725b87e9_8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b725b87e9_8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7b725b87e9_8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b725b87e9_8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7b725b87e9_8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725b87e9_8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7b725b87e9_8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b725b87e9_8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7b725b87e9_8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bd6e15b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7bd6e15bc7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b725b87e9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7b725b87e9_2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bd6e15bc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7bd6e15bc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7b725b87e9_8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7b725b87e9_8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7bd546c10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7bd546c101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bd546c10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7bd546c101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bd546c10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7bd546c101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bd546c10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7bd546c101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bd546c10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7bd546c101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bd546c10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7bd546c101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bd6e15bc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7bd6e15bc7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bd546c10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7bd546c101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b725b87e9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7b725b87e9_8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546c10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bd546c101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7b725b87e9_8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7b725b87e9_8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d546c10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7bd546c101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bd546c10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7bd546c101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bd546c10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7bd546c101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bd546c10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7bd546c101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bd546c10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7bd546c101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bd546c10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27bd546c101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bd546c10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7bd546c101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7bd6e15bc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7bd6e15bc7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b725b87e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7b725b87e9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7bd6e15b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7bd6e15bc7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6e15bc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7bd6e15bc7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546c10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7bd546c101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7bd546c10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7bd546c101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7bd546c10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7bd546c101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7b725b87e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7b725b87e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7b725b87e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27b725b87e9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7b725b87e9_9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7b725b87e9_9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b725b87e9_9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7b725b87e9_9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7b725b87e9_9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27b725b87e9_9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b725b87e9_8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7b725b87e9_8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7bd546c10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7bd546c101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725b87e9_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7b725b87e9_8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c3ccc925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7c3ccc9256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c3ccc9256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7c3ccc9256_4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c3ccc9256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7c3ccc9256_4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hyperlink" Target="https://www.erdcloud.com/d/RgNofQw7Bdh8J7EY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58.png"/><Relationship Id="rId5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192.168.20.10:8009/Test/" TargetMode="External"/><Relationship Id="rId4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69.png"/><Relationship Id="rId13" Type="http://schemas.openxmlformats.org/officeDocument/2006/relationships/image" Target="../media/image77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Relationship Id="rId5" Type="http://schemas.openxmlformats.org/officeDocument/2006/relationships/image" Target="../media/image65.jpg"/><Relationship Id="rId6" Type="http://schemas.openxmlformats.org/officeDocument/2006/relationships/image" Target="../media/image63.png"/><Relationship Id="rId7" Type="http://schemas.openxmlformats.org/officeDocument/2006/relationships/image" Target="../media/image73.jpg"/><Relationship Id="rId8" Type="http://schemas.openxmlformats.org/officeDocument/2006/relationships/image" Target="../media/image6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78.png"/><Relationship Id="rId9" Type="http://schemas.openxmlformats.org/officeDocument/2006/relationships/image" Target="../media/image70.png"/><Relationship Id="rId5" Type="http://schemas.openxmlformats.org/officeDocument/2006/relationships/image" Target="../media/image79.png"/><Relationship Id="rId6" Type="http://schemas.openxmlformats.org/officeDocument/2006/relationships/image" Target="../media/image71.png"/><Relationship Id="rId7" Type="http://schemas.openxmlformats.org/officeDocument/2006/relationships/image" Target="../media/image76.png"/><Relationship Id="rId8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7205100" cy="5143500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주요 </a:t>
            </a:r>
            <a:endParaRPr sz="2400">
              <a:solidFill>
                <a:srgbClr val="00502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144156" y="3255626"/>
            <a:ext cx="285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B1G4</a:t>
            </a:r>
            <a:endParaRPr sz="1100"/>
          </a:p>
        </p:txBody>
      </p:sp>
      <p:sp>
        <p:nvSpPr>
          <p:cNvPr id="131" name="Google Shape;131;p25"/>
          <p:cNvSpPr txBox="1"/>
          <p:nvPr/>
        </p:nvSpPr>
        <p:spPr>
          <a:xfrm>
            <a:off x="2708850" y="1830825"/>
            <a:ext cx="37263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MOUNTAINEER</a:t>
            </a:r>
            <a:endParaRPr sz="4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2850300" y="2674822"/>
            <a:ext cx="3379050" cy="409759"/>
            <a:chOff x="3800475" y="3256061"/>
            <a:chExt cx="4505400" cy="45833"/>
          </a:xfrm>
        </p:grpSpPr>
        <p:sp>
          <p:nvSpPr>
            <p:cNvPr id="133" name="Google Shape;133;p25"/>
            <p:cNvSpPr txBox="1"/>
            <p:nvPr/>
          </p:nvSpPr>
          <p:spPr>
            <a:xfrm>
              <a:off x="4305675" y="3275194"/>
              <a:ext cx="3580800" cy="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류현수 ,신혜수 , 이호연 , 최성윤 , 하민정</a:t>
              </a:r>
              <a:endPara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4" name="Google Shape;134;p25"/>
            <p:cNvCxnSpPr/>
            <p:nvPr/>
          </p:nvCxnSpPr>
          <p:spPr>
            <a:xfrm>
              <a:off x="3800475" y="3256061"/>
              <a:ext cx="4505400" cy="0"/>
            </a:xfrm>
            <a:prstGeom prst="straightConnector1">
              <a:avLst/>
            </a:prstGeom>
            <a:noFill/>
            <a:ln cap="flat" cmpd="sng" w="158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5" name="Google Shape;135;p25"/>
          <p:cNvSpPr txBox="1"/>
          <p:nvPr/>
        </p:nvSpPr>
        <p:spPr>
          <a:xfrm>
            <a:off x="3855600" y="1495475"/>
            <a:ext cx="16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등산 커뮤니티 ⛰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0" y="205575"/>
            <a:ext cx="902175" cy="5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265175" y="243300"/>
            <a:ext cx="349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2-1. 유사사이트 분석(4)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253750" y="930400"/>
            <a:ext cx="3051900" cy="27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OKKY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개발자들의 정보 공유를 위한 커뮤니티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인기멤버, 인기게시글, 커뮤니티 게시판 세분화 깔끔, 메인페이지 구성요소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메인페이지 안에서의 정보 과다, 직관성 및 가시성 미흡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벤치마킹할 사항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 구성요소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650" y="930400"/>
            <a:ext cx="5533550" cy="353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4"/>
          <p:cNvCxnSpPr/>
          <p:nvPr/>
        </p:nvCxnSpPr>
        <p:spPr>
          <a:xfrm>
            <a:off x="216998" y="726800"/>
            <a:ext cx="3324000" cy="57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265175" y="243300"/>
            <a:ext cx="325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2-2. 요구사항 기술서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217000" y="771700"/>
            <a:ext cx="7895100" cy="42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-  </a:t>
            </a:r>
            <a:r>
              <a:rPr b="1" lang="ko" sz="1500">
                <a:solidFill>
                  <a:schemeClr val="dk1"/>
                </a:solidFill>
              </a:rPr>
              <a:t>클라이언트 요구사항 분석 (사용자별 / 관리자별)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</a:rPr>
              <a:t>사용자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해당 등산 커뮤니티 사용자들은 로그인을 통해 회원으로서 커뮤니티를 사용할 수 있다. 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비회원 이용 시 단순 게시글 열람 및 게시판 전체 검색이 가능하다.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등산 커뮤니티를 이용하기 위해 사용자는 회원 가입을 할 수 있다.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회원가입시 홈페이지 자체 회원가입과 카카오 API를 통한 연동가입이 가능하다.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사용자는 마이페이지를 통해 자신의 정보를 조회할 수 있고, 수정 또는 탈퇴를 할 수 있다. 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466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등산 기록과 정보 공유, 모임 형성을 위한 게시글, 댓글과 대댓글 작성과 수정 및 삭제를 할 수 있다.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466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등산 기록은 정해진 폼 형식에 따라 산 정보, 등산(하산) 소요시간, 사진 등을 기재할 수 있다.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466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사용자들간의 등산 기록을 조회할 수 있다.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사용자들은 게시글에 좋아요를 할 수 있으며 그 데이터를 바탕으로 이달의 인기 게시물, 인기 멤버를 확인할 수 있다.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및 댓글, 사이트에서 제공하는 정보(산 특징별 추천 코스, 난이도별 등산 코스, 맛집, 교통 정보, 등산 장비, 혼산 가이드 등)를 검색 및 조회(키워드, 작성자, 댓글) 할 수 있다.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모임을 만들거나 참여할 수 있으며, 3회 이상 참여기록이 있어야 모임을 주최할 수 있다.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등산 멤버가 확정되면 SMS시스템을 통해 참여자에게 연락 수단이 포함된 문자 전송이 이루어진다.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</a:rPr>
              <a:t>관리자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관리자는 모든 사용자의 정보를 조회 및 수정할 수 있으며 신고가 누적되거나 부적절한 회원을 정지 및 탈퇴시키며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전반적으로 건강한 커뮤니티를 형성할 수 있도록 한다.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자유, 질문, 오등완(오늘등산 완료) 게시판을 관리한다.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 제공하는 탭에서는 산 특징별 추천 코스, 난이도별 등산 코스, 맛집, 교통 정보를 소개할 예정이다.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공지사항을 작성할 수 있으며 업체의 광고 등록을 할 수 있다.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조회수와 좋아요 수를 데이터를 집계하여 인기 게시글, 작성글 횟수를 집계하여 인기 멤버를 관리한다.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문의 사항을 확인하여, 답변을 한다.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9" name="Google Shape;249;p35"/>
          <p:cNvCxnSpPr/>
          <p:nvPr/>
        </p:nvCxnSpPr>
        <p:spPr>
          <a:xfrm>
            <a:off x="216998" y="726800"/>
            <a:ext cx="3324000" cy="57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36"/>
          <p:cNvCxnSpPr/>
          <p:nvPr/>
        </p:nvCxnSpPr>
        <p:spPr>
          <a:xfrm>
            <a:off x="216998" y="726800"/>
            <a:ext cx="15222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50" y="829375"/>
            <a:ext cx="8175200" cy="4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/>
          <p:nvPr/>
        </p:nvSpPr>
        <p:spPr>
          <a:xfrm>
            <a:off x="265175" y="243300"/>
            <a:ext cx="325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2-3. UML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37"/>
          <p:cNvCxnSpPr/>
          <p:nvPr/>
        </p:nvCxnSpPr>
        <p:spPr>
          <a:xfrm>
            <a:off x="216998" y="726800"/>
            <a:ext cx="15222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975" y="1034275"/>
            <a:ext cx="6495130" cy="36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848100" y="976125"/>
            <a:ext cx="6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720988" y="783288"/>
            <a:ext cx="6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https://www.erdcloud.com/d/RgNofQw7Bdh8J7EYM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37"/>
          <p:cNvSpPr/>
          <p:nvPr/>
        </p:nvSpPr>
        <p:spPr>
          <a:xfrm>
            <a:off x="265175" y="243300"/>
            <a:ext cx="325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2-4. ERD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/>
          <p:nvPr/>
        </p:nvSpPr>
        <p:spPr>
          <a:xfrm>
            <a:off x="289150" y="182250"/>
            <a:ext cx="3987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(메인페이지)_1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38"/>
          <p:cNvCxnSpPr/>
          <p:nvPr/>
        </p:nvCxnSpPr>
        <p:spPr>
          <a:xfrm>
            <a:off x="216998" y="726800"/>
            <a:ext cx="3340200" cy="57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/>
        </p:nvSpPr>
        <p:spPr>
          <a:xfrm>
            <a:off x="6197350" y="896100"/>
            <a:ext cx="2857500" cy="3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모든 화면에서 </a:t>
            </a:r>
            <a:endParaRPr b="1"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로고 클릭 시 메인페이지로 이동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2. 메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뉴</a:t>
            </a: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바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로그인, 회원가입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(로그인 후 로그인한 회원의 이름과 프로필 사진이 표시됨)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Malgun Gothic"/>
                <a:ea typeface="Malgun Gothic"/>
                <a:cs typeface="Malgun Gothic"/>
                <a:sym typeface="Malgun Gothic"/>
              </a:rPr>
              <a:t>3. 네비를 통한 게시판의 이동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-자유게시판(회원들의 소통 공간)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-오등완(등산 다녀온 후기)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-한국의 산(산 관련 상세 정보)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-같이등산행(등산을 같이갈 수 있는 오프라인 멤버 찾기)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-공지사항(홈페이지 업데이트 사항 및 이용 사항 등 확인)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200" y="4113713"/>
            <a:ext cx="2502975" cy="76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84900"/>
            <a:ext cx="5907776" cy="3214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38"/>
          <p:cNvCxnSpPr/>
          <p:nvPr/>
        </p:nvCxnSpPr>
        <p:spPr>
          <a:xfrm flipH="1">
            <a:off x="4525550" y="1274700"/>
            <a:ext cx="589500" cy="303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/>
          <p:nvPr/>
        </p:nvSpPr>
        <p:spPr>
          <a:xfrm>
            <a:off x="289150" y="182250"/>
            <a:ext cx="3599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(메인페이지)_2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39"/>
          <p:cNvCxnSpPr/>
          <p:nvPr/>
        </p:nvCxnSpPr>
        <p:spPr>
          <a:xfrm flipH="1" rot="10800000">
            <a:off x="216998" y="705800"/>
            <a:ext cx="3366900" cy="210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5374375" y="758450"/>
            <a:ext cx="34977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날씨예보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오늘의 날씨 확인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2. 인기글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자유게시판에서 조회수 높은 글 미리보기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이번주 등산일정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날짜 순으로 등산 일정 글 미리보기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. 최근 공지사항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최근 날짜 순으로 공지된 글 미리보기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. 푸터바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서비스 소개, 이용약관, 광고문의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     ,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개인정보취급방침,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인재채용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탭으로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-탑버튼을 통해 페이지 상단으로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9199"/>
            <a:ext cx="4743286" cy="41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/>
          <p:nvPr/>
        </p:nvSpPr>
        <p:spPr>
          <a:xfrm>
            <a:off x="289150" y="182250"/>
            <a:ext cx="420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(회원가입)_1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40"/>
          <p:cNvCxnSpPr/>
          <p:nvPr/>
        </p:nvCxnSpPr>
        <p:spPr>
          <a:xfrm>
            <a:off x="216998" y="726800"/>
            <a:ext cx="3985200" cy="57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/>
        </p:nvSpPr>
        <p:spPr>
          <a:xfrm>
            <a:off x="4749100" y="786775"/>
            <a:ext cx="3811800" cy="4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영문자, 숫자 포함하여 6~15자리로 입력해야 생성 가능, 중복확인 버튼을 통해 db에 이미 있는 지 확인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비밀번호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영문자, 숫자, 특수문자 포함하여 8~15글자로 입력해야 생성 가능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비밀번호 확인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위에서 작성한 비밀번호와 동일하게 작성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이름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닉네임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중복확인을 통해 커뮤니티 내 같은 닉네임 사용자 확인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이메일/휴대폰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50" y="838450"/>
            <a:ext cx="3640600" cy="41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/>
          <p:nvPr/>
        </p:nvSpPr>
        <p:spPr>
          <a:xfrm>
            <a:off x="289150" y="182250"/>
            <a:ext cx="4215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(회원가입)_2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41"/>
          <p:cNvCxnSpPr/>
          <p:nvPr/>
        </p:nvCxnSpPr>
        <p:spPr>
          <a:xfrm>
            <a:off x="216998" y="726800"/>
            <a:ext cx="3985200" cy="57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76600"/>
            <a:ext cx="3688400" cy="42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4749100" y="776600"/>
            <a:ext cx="3985200" cy="4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프로필 사진 등록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클릭 시 폴더가 열리면서 프로필 사진 등록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성별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페이지, 어플리케이션 등에서 최근 성별을 표기하지 않고 싶어하는 needs가 있어 표기하지 않는 선택도 할 수 있음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등력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가입 전 등산 경력 확인을 통해 등산 난이도를 정하기 위한 정보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9.자기소개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 채널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11. 이용약관 / 개인정보수집 내용 동의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푸터바의 사이트 약관, 내용으로 이동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12. 회원가입/초기화 버튼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사이트에 가입정보 저장, 작성한 내용 초기화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400" y="883350"/>
            <a:ext cx="2314599" cy="113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41"/>
          <p:cNvCxnSpPr/>
          <p:nvPr/>
        </p:nvCxnSpPr>
        <p:spPr>
          <a:xfrm flipH="1" rot="10800000">
            <a:off x="1028700" y="1142425"/>
            <a:ext cx="1179300" cy="21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/>
          <p:nvPr/>
        </p:nvSpPr>
        <p:spPr>
          <a:xfrm>
            <a:off x="289150" y="182250"/>
            <a:ext cx="394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(로그인)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42"/>
          <p:cNvCxnSpPr/>
          <p:nvPr/>
        </p:nvCxnSpPr>
        <p:spPr>
          <a:xfrm>
            <a:off x="216998" y="726800"/>
            <a:ext cx="3985200" cy="57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4749100" y="883350"/>
            <a:ext cx="3811800" cy="4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1.로그인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아이디와 비밀번호를 입력하여 db와 일치하는지 확인 후 로그인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2.회원가입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누르면 회원가입 창으로 이동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아이디, 비밀번호 찾기 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비밀번호 찾기 창으로 이동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75" y="970225"/>
            <a:ext cx="31623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/>
          <p:nvPr/>
        </p:nvSpPr>
        <p:spPr>
          <a:xfrm>
            <a:off x="289150" y="182250"/>
            <a:ext cx="394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(아이디 찾기)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43"/>
          <p:cNvCxnSpPr/>
          <p:nvPr/>
        </p:nvCxnSpPr>
        <p:spPr>
          <a:xfrm>
            <a:off x="216998" y="726800"/>
            <a:ext cx="3985200" cy="57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6440825" y="883350"/>
            <a:ext cx="2120100" cy="4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 입력하여 일치하는 아이디를 반환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아이디 찾기 후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창으로 이동할 수 있게 함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213" y="838450"/>
            <a:ext cx="271462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00" y="838450"/>
            <a:ext cx="27970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452214" y="288200"/>
            <a:ext cx="1356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contents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6"/>
          <p:cNvCxnSpPr/>
          <p:nvPr/>
        </p:nvCxnSpPr>
        <p:spPr>
          <a:xfrm>
            <a:off x="369398" y="726800"/>
            <a:ext cx="1522226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26"/>
          <p:cNvSpPr/>
          <p:nvPr/>
        </p:nvSpPr>
        <p:spPr>
          <a:xfrm>
            <a:off x="535070" y="2126076"/>
            <a:ext cx="1897360" cy="1897360"/>
          </a:xfrm>
          <a:prstGeom prst="rect">
            <a:avLst/>
          </a:prstGeom>
          <a:noFill/>
          <a:ln cap="flat" cmpd="sng" w="984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3523865" y="7743"/>
            <a:ext cx="3771465" cy="51357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3935900" y="380425"/>
            <a:ext cx="16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01 프로젝트 개요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4036525" y="731325"/>
            <a:ext cx="13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1-1. 개발동기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1-2. 기획의도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3899875" y="1536000"/>
            <a:ext cx="16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02 프로젝트 상세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4000500" y="1886900"/>
            <a:ext cx="13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-1. 구조도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2-2. ERD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2-3. 기술설명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3935900" y="3840813"/>
            <a:ext cx="16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04 진행프로세스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4036525" y="4191713"/>
            <a:ext cx="135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4-1. 개발일정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4-2. 개발환경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4-3. 마치며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3935900" y="2907263"/>
            <a:ext cx="16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03 프로젝트 시연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4036525" y="3258163"/>
            <a:ext cx="13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-1. 시연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5" y="1547575"/>
            <a:ext cx="2487426" cy="2487426"/>
          </a:xfrm>
          <a:prstGeom prst="rect">
            <a:avLst/>
          </a:prstGeom>
          <a:noFill/>
          <a:ln cap="flat" cmpd="sng" w="984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426" y="931725"/>
            <a:ext cx="634275" cy="10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/>
          <p:nvPr/>
        </p:nvSpPr>
        <p:spPr>
          <a:xfrm>
            <a:off x="289150" y="182250"/>
            <a:ext cx="394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(비밀번호 찾기)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44"/>
          <p:cNvCxnSpPr/>
          <p:nvPr/>
        </p:nvCxnSpPr>
        <p:spPr>
          <a:xfrm>
            <a:off x="216998" y="726800"/>
            <a:ext cx="3985200" cy="57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/>
        </p:nvSpPr>
        <p:spPr>
          <a:xfrm>
            <a:off x="6440825" y="883350"/>
            <a:ext cx="2120100" cy="4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r>
              <a:rPr b="1" lang="ko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찾기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 입력하여 일치하는 비밀번호를 반환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비밀번호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찾기 후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창으로 이동할 수 있게 함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883350"/>
            <a:ext cx="2619375" cy="3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425" y="883350"/>
            <a:ext cx="2667000" cy="33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/>
          <p:nvPr/>
        </p:nvSpPr>
        <p:spPr>
          <a:xfrm>
            <a:off x="289150" y="182250"/>
            <a:ext cx="512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(마이프로필)_1_1. 프로필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45"/>
          <p:cNvCxnSpPr/>
          <p:nvPr/>
        </p:nvCxnSpPr>
        <p:spPr>
          <a:xfrm flipH="1" rot="10800000">
            <a:off x="216998" y="702200"/>
            <a:ext cx="4888500" cy="246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94025"/>
            <a:ext cx="4420275" cy="41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5"/>
          <p:cNvSpPr txBox="1"/>
          <p:nvPr/>
        </p:nvSpPr>
        <p:spPr>
          <a:xfrm>
            <a:off x="4749100" y="883350"/>
            <a:ext cx="3985200" cy="4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-메뉴바 상단 오른쪽에 마이프로필을 클릭하여 페이지 접근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-db에 저장된 프로필사진, 닉네임, 등산경력, 커뮤니티 내에서 오프라인 모임 참석 3회 이상시 주어지는 타이틀, 소개글 표시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1_1. 프로필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등산 완료산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수정하기 버튼을 통해 여러 개로 표시하여 등반한 산을 확인할 수 있음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920" y="3598795"/>
            <a:ext cx="2949400" cy="1219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45"/>
          <p:cNvCxnSpPr/>
          <p:nvPr/>
        </p:nvCxnSpPr>
        <p:spPr>
          <a:xfrm>
            <a:off x="1577600" y="3480500"/>
            <a:ext cx="2256600" cy="35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/>
          <p:nvPr/>
        </p:nvSpPr>
        <p:spPr>
          <a:xfrm>
            <a:off x="289150" y="182250"/>
            <a:ext cx="5324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(마이프로필)_1_2. 대표사진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94025"/>
            <a:ext cx="4420275" cy="41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4749100" y="883350"/>
            <a:ext cx="3985200" cy="4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1_2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대표사진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수정하기 버튼을 통해 수정할 사진 선택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이전에 등록한 사진을 클릭하여 새로 등록할 사진을 등록, 등록을 원하지 않을 경우 변경한 사진을 다시 선택하여 취소버튼으로 취소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904" y="2464000"/>
            <a:ext cx="3241600" cy="2364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46"/>
          <p:cNvCxnSpPr/>
          <p:nvPr/>
        </p:nvCxnSpPr>
        <p:spPr>
          <a:xfrm flipH="1" rot="10800000">
            <a:off x="2939725" y="2616375"/>
            <a:ext cx="549000" cy="159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46"/>
          <p:cNvCxnSpPr/>
          <p:nvPr/>
        </p:nvCxnSpPr>
        <p:spPr>
          <a:xfrm flipH="1">
            <a:off x="4901500" y="2911250"/>
            <a:ext cx="20400" cy="46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46"/>
          <p:cNvCxnSpPr/>
          <p:nvPr/>
        </p:nvCxnSpPr>
        <p:spPr>
          <a:xfrm flipH="1" rot="10800000">
            <a:off x="216998" y="702200"/>
            <a:ext cx="5285100" cy="246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/>
          <p:nvPr/>
        </p:nvSpPr>
        <p:spPr>
          <a:xfrm>
            <a:off x="289150" y="182250"/>
            <a:ext cx="470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(마이프로필)_2. 게시물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/>
          <p:nvPr/>
        </p:nvSpPr>
        <p:spPr>
          <a:xfrm>
            <a:off x="4749100" y="883350"/>
            <a:ext cx="39852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게시물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게시판에 등록한 나의 최근 게시물을 확인 가능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5499"/>
            <a:ext cx="4444301" cy="3864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47"/>
          <p:cNvCxnSpPr/>
          <p:nvPr/>
        </p:nvCxnSpPr>
        <p:spPr>
          <a:xfrm flipH="1" rot="10800000">
            <a:off x="216998" y="694400"/>
            <a:ext cx="4689900" cy="324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/>
          <p:nvPr/>
        </p:nvSpPr>
        <p:spPr>
          <a:xfrm>
            <a:off x="289150" y="182250"/>
            <a:ext cx="613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(마이프로필)_3_1. 개인정보관리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76475"/>
            <a:ext cx="4532100" cy="30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/>
          <p:nvPr/>
        </p:nvSpPr>
        <p:spPr>
          <a:xfrm>
            <a:off x="4749100" y="883350"/>
            <a:ext cx="42489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3_1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개인정보관리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회원가입시 입력한 정보를 개인정보관리 탭에서 수정 가능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비밀번호 : 입력 후 변경 버튼을 통해 db에 전달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이메일 : 입력 후 변경 버튼을 통해 db에 전달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전화번호 : 입력 후 변경 버튼을 통해 db에 전달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회원탈퇴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탈퇴하기 버튼을 통해 탈퇴 창으로 연결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7" name="Google Shape;377;p48"/>
          <p:cNvCxnSpPr/>
          <p:nvPr/>
        </p:nvCxnSpPr>
        <p:spPr>
          <a:xfrm flipH="1" rot="10800000">
            <a:off x="216998" y="694400"/>
            <a:ext cx="5834700" cy="324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/>
          <p:nvPr/>
        </p:nvSpPr>
        <p:spPr>
          <a:xfrm>
            <a:off x="289150" y="182250"/>
            <a:ext cx="6543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(마이프로필)_3_2. 회원탈퇴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 txBox="1"/>
          <p:nvPr/>
        </p:nvSpPr>
        <p:spPr>
          <a:xfrm>
            <a:off x="4749100" y="883350"/>
            <a:ext cx="42489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3_2. 회원탈퇴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 시의 유의사항 확인,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사유 선택 후 탈퇴 버튼을 통해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 확인 창으로 전달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탈퇴하기 버튼을 누르고,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비밀번호를 입력하면 db에 사용하지 않는 정보로 전달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94024"/>
            <a:ext cx="3329739" cy="410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175" y="3207450"/>
            <a:ext cx="3029175" cy="159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49"/>
          <p:cNvCxnSpPr>
            <a:endCxn id="386" idx="1"/>
          </p:cNvCxnSpPr>
          <p:nvPr/>
        </p:nvCxnSpPr>
        <p:spPr>
          <a:xfrm flipH="1" rot="10800000">
            <a:off x="2705975" y="4005875"/>
            <a:ext cx="508200" cy="64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49"/>
          <p:cNvCxnSpPr/>
          <p:nvPr/>
        </p:nvCxnSpPr>
        <p:spPr>
          <a:xfrm flipH="1" rot="10800000">
            <a:off x="216998" y="709700"/>
            <a:ext cx="5285100" cy="171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289150" y="182250"/>
            <a:ext cx="4653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(마이프로필)_4.북마크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0"/>
          <p:cNvSpPr txBox="1"/>
          <p:nvPr/>
        </p:nvSpPr>
        <p:spPr>
          <a:xfrm>
            <a:off x="4749100" y="883350"/>
            <a:ext cx="42489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북마크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내가 북마크한 글을 북마크 탭 안에서 확인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6" name="Google Shape;3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00" y="839050"/>
            <a:ext cx="4105601" cy="4105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50"/>
          <p:cNvCxnSpPr/>
          <p:nvPr/>
        </p:nvCxnSpPr>
        <p:spPr>
          <a:xfrm flipH="1" rot="10800000">
            <a:off x="216998" y="702200"/>
            <a:ext cx="4888500" cy="246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/>
          <p:nvPr/>
        </p:nvSpPr>
        <p:spPr>
          <a:xfrm>
            <a:off x="289150" y="182250"/>
            <a:ext cx="4653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(마이프로필)_5.문의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1"/>
          <p:cNvSpPr txBox="1"/>
          <p:nvPr/>
        </p:nvSpPr>
        <p:spPr>
          <a:xfrm>
            <a:off x="4749100" y="883350"/>
            <a:ext cx="42489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문의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문의 탭을 통해 자주묻는 질문들을 클릭하여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내용 확인 가능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추가, 개인 문의 필요 시 문의하기 버튼을 통해 관리자에게 질문 전달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내가 한 질문은 문의 탭의 메인에서 확인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5" name="Google Shape;4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83850"/>
            <a:ext cx="4444300" cy="199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00" y="2943949"/>
            <a:ext cx="2486526" cy="172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51"/>
          <p:cNvCxnSpPr>
            <a:endCxn id="406" idx="0"/>
          </p:cNvCxnSpPr>
          <p:nvPr/>
        </p:nvCxnSpPr>
        <p:spPr>
          <a:xfrm flipH="1">
            <a:off x="1460263" y="1386649"/>
            <a:ext cx="462900" cy="155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8" name="Google Shape;40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8950" y="2831700"/>
            <a:ext cx="2933925" cy="209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51"/>
          <p:cNvCxnSpPr/>
          <p:nvPr/>
        </p:nvCxnSpPr>
        <p:spPr>
          <a:xfrm>
            <a:off x="2705925" y="2016750"/>
            <a:ext cx="193200" cy="88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51"/>
          <p:cNvCxnSpPr/>
          <p:nvPr/>
        </p:nvCxnSpPr>
        <p:spPr>
          <a:xfrm rot="10800000">
            <a:off x="4372950" y="2586025"/>
            <a:ext cx="447300" cy="50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51"/>
          <p:cNvCxnSpPr/>
          <p:nvPr/>
        </p:nvCxnSpPr>
        <p:spPr>
          <a:xfrm flipH="1" rot="10800000">
            <a:off x="216998" y="702200"/>
            <a:ext cx="4888500" cy="246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00" y="1328013"/>
            <a:ext cx="3709881" cy="3083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2"/>
          <p:cNvSpPr/>
          <p:nvPr/>
        </p:nvSpPr>
        <p:spPr>
          <a:xfrm>
            <a:off x="289150" y="182250"/>
            <a:ext cx="593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(자유게시판)_1_1.조회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2"/>
          <p:cNvSpPr txBox="1"/>
          <p:nvPr/>
        </p:nvSpPr>
        <p:spPr>
          <a:xfrm>
            <a:off x="5451650" y="107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5172650" y="788500"/>
            <a:ext cx="38118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1_1.조회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말머리를 선택하여 조회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글 개수를 선택하여 조회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글 제목 옆에 댓글 개수 확인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1" name="Google Shape;42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850" y="838462"/>
            <a:ext cx="817550" cy="58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52"/>
          <p:cNvCxnSpPr/>
          <p:nvPr/>
        </p:nvCxnSpPr>
        <p:spPr>
          <a:xfrm flipH="1" rot="10800000">
            <a:off x="1124650" y="1419525"/>
            <a:ext cx="256500" cy="4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52"/>
          <p:cNvCxnSpPr/>
          <p:nvPr/>
        </p:nvCxnSpPr>
        <p:spPr>
          <a:xfrm>
            <a:off x="3467025" y="3133925"/>
            <a:ext cx="12057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52"/>
          <p:cNvSpPr txBox="1"/>
          <p:nvPr/>
        </p:nvSpPr>
        <p:spPr>
          <a:xfrm>
            <a:off x="5067175" y="1915450"/>
            <a:ext cx="1205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5" name="Google Shape;42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725" y="2030775"/>
            <a:ext cx="4262175" cy="27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206" y="838462"/>
            <a:ext cx="835494" cy="9486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52"/>
          <p:cNvCxnSpPr/>
          <p:nvPr/>
        </p:nvCxnSpPr>
        <p:spPr>
          <a:xfrm flipH="1" rot="10800000">
            <a:off x="680575" y="1571925"/>
            <a:ext cx="113100" cy="39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52"/>
          <p:cNvCxnSpPr/>
          <p:nvPr/>
        </p:nvCxnSpPr>
        <p:spPr>
          <a:xfrm flipH="1" rot="10800000">
            <a:off x="216998" y="702200"/>
            <a:ext cx="4888500" cy="246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/>
          <p:nvPr/>
        </p:nvSpPr>
        <p:spPr>
          <a:xfrm>
            <a:off x="289150" y="182250"/>
            <a:ext cx="473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(자유게시판)_1_2. 검색 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3"/>
          <p:cNvSpPr txBox="1"/>
          <p:nvPr/>
        </p:nvSpPr>
        <p:spPr>
          <a:xfrm>
            <a:off x="5451650" y="107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53"/>
          <p:cNvSpPr txBox="1"/>
          <p:nvPr/>
        </p:nvSpPr>
        <p:spPr>
          <a:xfrm>
            <a:off x="5172650" y="924850"/>
            <a:ext cx="3811800" cy="4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53"/>
          <p:cNvSpPr txBox="1"/>
          <p:nvPr/>
        </p:nvSpPr>
        <p:spPr>
          <a:xfrm>
            <a:off x="4749100" y="786775"/>
            <a:ext cx="38118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1_2. 검색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</a:t>
            </a:r>
            <a:r>
              <a:rPr lang="ko"/>
              <a:t>제목+내용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글제목 (일부 제목으로도 검색 가능)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글쓴이 </a:t>
            </a:r>
            <a:r>
              <a:rPr lang="ko">
                <a:solidFill>
                  <a:schemeClr val="dk1"/>
                </a:solidFill>
              </a:rPr>
              <a:t>(일부 id로도 검색 가능)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 게시글 검색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 </a:t>
            </a:r>
            <a:r>
              <a:rPr lang="ko"/>
              <a:t>글쓰기 버튼을 통해 글쓰기 화면으로 이동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8" name="Google Shape;4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4899"/>
            <a:ext cx="4444300" cy="3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53"/>
          <p:cNvCxnSpPr/>
          <p:nvPr/>
        </p:nvCxnSpPr>
        <p:spPr>
          <a:xfrm flipH="1" rot="10800000">
            <a:off x="216998" y="702200"/>
            <a:ext cx="4888500" cy="246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0" y="0"/>
            <a:ext cx="7205100" cy="5143500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주요 아이템</a:t>
            </a:r>
            <a:endParaRPr sz="2400">
              <a:solidFill>
                <a:srgbClr val="00502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952650" y="2052100"/>
            <a:ext cx="302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프로젝트 개요</a:t>
            </a: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4145225" y="1879000"/>
            <a:ext cx="20820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개발동기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1-2. 기획의도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/>
          <p:nvPr/>
        </p:nvSpPr>
        <p:spPr>
          <a:xfrm>
            <a:off x="289150" y="182250"/>
            <a:ext cx="6554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(자유게시판)_2_1. 글쓰기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4"/>
          <p:cNvSpPr txBox="1"/>
          <p:nvPr/>
        </p:nvSpPr>
        <p:spPr>
          <a:xfrm>
            <a:off x="5451650" y="107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54"/>
          <p:cNvSpPr txBox="1"/>
          <p:nvPr/>
        </p:nvSpPr>
        <p:spPr>
          <a:xfrm>
            <a:off x="5172650" y="924850"/>
            <a:ext cx="3811800" cy="4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4749100" y="786775"/>
            <a:ext cx="38118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2_1. 글쓰기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말머리로 게시글의 유형 선택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제목, 본문은 필수 입력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사진첨부는 최대 3장까지 가능,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첨부 사진을 취소하고 싶을 때 다시 눌러서                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취소 가능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1" y="786775"/>
            <a:ext cx="3586750" cy="416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54"/>
          <p:cNvCxnSpPr/>
          <p:nvPr/>
        </p:nvCxnSpPr>
        <p:spPr>
          <a:xfrm flipH="1" rot="10800000">
            <a:off x="216998" y="702200"/>
            <a:ext cx="4888500" cy="246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/>
        </p:nvSpPr>
        <p:spPr>
          <a:xfrm>
            <a:off x="289150" y="182250"/>
            <a:ext cx="59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(자유게시판)</a:t>
            </a:r>
            <a:r>
              <a:rPr lang="ko" sz="2400">
                <a:solidFill>
                  <a:srgbClr val="005024"/>
                </a:solidFill>
              </a:rPr>
              <a:t>_3_1. 글 상세보기</a:t>
            </a:r>
            <a:endParaRPr sz="2400">
              <a:solidFill>
                <a:srgbClr val="00502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5024"/>
              </a:solidFill>
            </a:endParaRPr>
          </a:p>
        </p:txBody>
      </p:sp>
      <p:pic>
        <p:nvPicPr>
          <p:cNvPr id="456" name="Google Shape;4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5"/>
          <p:cNvSpPr txBox="1"/>
          <p:nvPr/>
        </p:nvSpPr>
        <p:spPr>
          <a:xfrm>
            <a:off x="5451650" y="107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55"/>
          <p:cNvSpPr txBox="1"/>
          <p:nvPr/>
        </p:nvSpPr>
        <p:spPr>
          <a:xfrm>
            <a:off x="4749100" y="786775"/>
            <a:ext cx="38118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3_1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글 상세보기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작성한 글의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제목, 작성자, 시간, 조회수,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내용, 썸네일 확인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아래의 댓글 보기와 작성은 로그인 후 사용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9" name="Google Shape;45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838449"/>
            <a:ext cx="2702207" cy="410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5"/>
          <p:cNvCxnSpPr/>
          <p:nvPr/>
        </p:nvCxnSpPr>
        <p:spPr>
          <a:xfrm flipH="1" rot="10800000">
            <a:off x="216998" y="725000"/>
            <a:ext cx="5651400" cy="18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/>
          <p:nvPr/>
        </p:nvSpPr>
        <p:spPr>
          <a:xfrm>
            <a:off x="289150" y="182250"/>
            <a:ext cx="59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(오등완)_1_1. 글 조회</a:t>
            </a:r>
            <a:endParaRPr sz="2400">
              <a:solidFill>
                <a:srgbClr val="00502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5024"/>
              </a:solidFill>
            </a:endParaRPr>
          </a:p>
        </p:txBody>
      </p:sp>
      <p:cxnSp>
        <p:nvCxnSpPr>
          <p:cNvPr id="466" name="Google Shape;466;p56"/>
          <p:cNvCxnSpPr/>
          <p:nvPr/>
        </p:nvCxnSpPr>
        <p:spPr>
          <a:xfrm>
            <a:off x="339099" y="726800"/>
            <a:ext cx="43314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7" name="Google Shape;4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6"/>
          <p:cNvSpPr txBox="1"/>
          <p:nvPr/>
        </p:nvSpPr>
        <p:spPr>
          <a:xfrm>
            <a:off x="5451650" y="107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56"/>
          <p:cNvSpPr txBox="1"/>
          <p:nvPr/>
        </p:nvSpPr>
        <p:spPr>
          <a:xfrm>
            <a:off x="4749100" y="786775"/>
            <a:ext cx="38118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1_1. 글조회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최신글순, 추천순, 댓글순, 조회순으로 조회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0" name="Google Shape;47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86774"/>
            <a:ext cx="3940813" cy="410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/>
          <p:nvPr/>
        </p:nvSpPr>
        <p:spPr>
          <a:xfrm>
            <a:off x="289150" y="182250"/>
            <a:ext cx="59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(오등완)_2_1. 글 상세보기</a:t>
            </a:r>
            <a:endParaRPr sz="2400">
              <a:solidFill>
                <a:srgbClr val="00502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5024"/>
              </a:solidFill>
            </a:endParaRPr>
          </a:p>
        </p:txBody>
      </p:sp>
      <p:cxnSp>
        <p:nvCxnSpPr>
          <p:cNvPr id="476" name="Google Shape;476;p57"/>
          <p:cNvCxnSpPr/>
          <p:nvPr/>
        </p:nvCxnSpPr>
        <p:spPr>
          <a:xfrm>
            <a:off x="216998" y="726800"/>
            <a:ext cx="50487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7" name="Google Shape;4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7"/>
          <p:cNvSpPr txBox="1"/>
          <p:nvPr/>
        </p:nvSpPr>
        <p:spPr>
          <a:xfrm>
            <a:off x="5451650" y="107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57"/>
          <p:cNvSpPr txBox="1"/>
          <p:nvPr/>
        </p:nvSpPr>
        <p:spPr>
          <a:xfrm>
            <a:off x="4749100" y="786775"/>
            <a:ext cx="4185900" cy="4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2_1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글 상세보기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글제목, 글쓴이, 작성일시, 조회수 확인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오등완 정보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등산 완료 산 정보, 소요시간, 등산루트,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등산레벨, 교통수단, 등산 꿀팁의 정보 확인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오등완 이야기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등산 사진 및 글 내용 확인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로그인 후 댓글을 입력하면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게시글의 댓글 수, 댓글 내용 확인 가능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나의 댓글일 경우 아래의 삭제 버튼을 통해 삭제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내가 쓴 글의 경우 수정,삭제 버튼이 활성화되어 수정 및 삭제 가능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0" name="Google Shape;48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86775"/>
            <a:ext cx="3058175" cy="41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4725" y="2998400"/>
            <a:ext cx="2617500" cy="106152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82" name="Google Shape;482;p57"/>
          <p:cNvCxnSpPr/>
          <p:nvPr/>
        </p:nvCxnSpPr>
        <p:spPr>
          <a:xfrm flipH="1" rot="10800000">
            <a:off x="2990550" y="3826075"/>
            <a:ext cx="528600" cy="105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3" name="Google Shape;48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3090" y="4564400"/>
            <a:ext cx="1631585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/>
          <p:nvPr/>
        </p:nvSpPr>
        <p:spPr>
          <a:xfrm>
            <a:off x="289150" y="182250"/>
            <a:ext cx="59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(오등완)_2_2. 글 상세보기</a:t>
            </a:r>
            <a:endParaRPr sz="2400">
              <a:solidFill>
                <a:srgbClr val="00502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5024"/>
              </a:solidFill>
            </a:endParaRPr>
          </a:p>
        </p:txBody>
      </p:sp>
      <p:cxnSp>
        <p:nvCxnSpPr>
          <p:cNvPr id="489" name="Google Shape;489;p58"/>
          <p:cNvCxnSpPr/>
          <p:nvPr/>
        </p:nvCxnSpPr>
        <p:spPr>
          <a:xfrm>
            <a:off x="216998" y="726800"/>
            <a:ext cx="50715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90" name="Google Shape;4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8"/>
          <p:cNvSpPr txBox="1"/>
          <p:nvPr/>
        </p:nvSpPr>
        <p:spPr>
          <a:xfrm>
            <a:off x="5451650" y="107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58"/>
          <p:cNvSpPr txBox="1"/>
          <p:nvPr/>
        </p:nvSpPr>
        <p:spPr>
          <a:xfrm>
            <a:off x="4749100" y="786775"/>
            <a:ext cx="41859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2_2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글 상세보기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신고하기 버튼을 통해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조회한 게시글의 신고 이유 작성 후 신고 가능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3" name="Google Shape;49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86774"/>
            <a:ext cx="4323296" cy="410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/>
          <p:nvPr/>
        </p:nvSpPr>
        <p:spPr>
          <a:xfrm>
            <a:off x="289150" y="182250"/>
            <a:ext cx="59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(오등완)_3_1. 글작성</a:t>
            </a:r>
            <a:endParaRPr sz="2400">
              <a:solidFill>
                <a:srgbClr val="005024"/>
              </a:solidFill>
            </a:endParaRPr>
          </a:p>
        </p:txBody>
      </p:sp>
      <p:cxnSp>
        <p:nvCxnSpPr>
          <p:cNvPr id="499" name="Google Shape;499;p59"/>
          <p:cNvCxnSpPr/>
          <p:nvPr/>
        </p:nvCxnSpPr>
        <p:spPr>
          <a:xfrm>
            <a:off x="216998" y="726800"/>
            <a:ext cx="43236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0" name="Google Shape;5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9"/>
          <p:cNvSpPr txBox="1"/>
          <p:nvPr/>
        </p:nvSpPr>
        <p:spPr>
          <a:xfrm>
            <a:off x="5451650" y="107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59"/>
          <p:cNvSpPr txBox="1"/>
          <p:nvPr/>
        </p:nvSpPr>
        <p:spPr>
          <a:xfrm>
            <a:off x="4749100" y="786775"/>
            <a:ext cx="41859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3_1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글 작성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썸네일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본문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시 글꼴/글씨크기/글씨체/하이라이트 등의 기능을 사용하여 작성 가능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3" name="Google Shape;50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86774"/>
            <a:ext cx="4225653" cy="41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"/>
          <p:cNvSpPr/>
          <p:nvPr/>
        </p:nvSpPr>
        <p:spPr>
          <a:xfrm>
            <a:off x="289150" y="182250"/>
            <a:ext cx="59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(오등완)_3_2. 글작성</a:t>
            </a:r>
            <a:endParaRPr sz="2400">
              <a:solidFill>
                <a:srgbClr val="005024"/>
              </a:solidFill>
            </a:endParaRPr>
          </a:p>
        </p:txBody>
      </p:sp>
      <p:cxnSp>
        <p:nvCxnSpPr>
          <p:cNvPr id="509" name="Google Shape;509;p60"/>
          <p:cNvCxnSpPr/>
          <p:nvPr/>
        </p:nvCxnSpPr>
        <p:spPr>
          <a:xfrm>
            <a:off x="216998" y="726800"/>
            <a:ext cx="43083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0" name="Google Shape;5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0"/>
          <p:cNvSpPr txBox="1"/>
          <p:nvPr/>
        </p:nvSpPr>
        <p:spPr>
          <a:xfrm>
            <a:off x="5451650" y="107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60"/>
          <p:cNvSpPr txBox="1"/>
          <p:nvPr/>
        </p:nvSpPr>
        <p:spPr>
          <a:xfrm>
            <a:off x="4749100" y="786775"/>
            <a:ext cx="41859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3_2. 글 작성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하이킹팁, 산이름, 등산일자, 소요시간, 루트, 레벨, 가는 교통수단 작성 가능, 저장으로 게시글 등록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3" name="Google Shape;5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86775"/>
            <a:ext cx="3403775" cy="425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/>
          <p:nvPr/>
        </p:nvSpPr>
        <p:spPr>
          <a:xfrm>
            <a:off x="289150" y="182250"/>
            <a:ext cx="59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(한국의 산)_1_1. 산 정보 조회</a:t>
            </a:r>
            <a:endParaRPr sz="2400">
              <a:solidFill>
                <a:srgbClr val="005024"/>
              </a:solidFill>
            </a:endParaRPr>
          </a:p>
        </p:txBody>
      </p:sp>
      <p:cxnSp>
        <p:nvCxnSpPr>
          <p:cNvPr id="519" name="Google Shape;519;p61"/>
          <p:cNvCxnSpPr/>
          <p:nvPr/>
        </p:nvCxnSpPr>
        <p:spPr>
          <a:xfrm>
            <a:off x="216998" y="726800"/>
            <a:ext cx="55446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0" name="Google Shape;5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1"/>
          <p:cNvSpPr txBox="1"/>
          <p:nvPr/>
        </p:nvSpPr>
        <p:spPr>
          <a:xfrm>
            <a:off x="5451650" y="107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61"/>
          <p:cNvSpPr txBox="1"/>
          <p:nvPr/>
        </p:nvSpPr>
        <p:spPr>
          <a:xfrm>
            <a:off x="4749100" y="786775"/>
            <a:ext cx="41859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1_1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.산 정보 조회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한국의 명산들을 6개의 시, 도별로 확인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목적지인 시, 도를 선택하면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해당하는 지역의 산 상세 정보 조회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 api로 실제 위치 확인 가능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3" name="Google Shape;52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93599"/>
            <a:ext cx="4444301" cy="355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2"/>
          <p:cNvSpPr/>
          <p:nvPr/>
        </p:nvSpPr>
        <p:spPr>
          <a:xfrm>
            <a:off x="289150" y="182250"/>
            <a:ext cx="59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(한국의 산)_1_2. 산 정보 조회</a:t>
            </a:r>
            <a:endParaRPr sz="2400">
              <a:solidFill>
                <a:srgbClr val="005024"/>
              </a:solidFill>
            </a:endParaRPr>
          </a:p>
        </p:txBody>
      </p:sp>
      <p:cxnSp>
        <p:nvCxnSpPr>
          <p:cNvPr id="529" name="Google Shape;529;p62"/>
          <p:cNvCxnSpPr/>
          <p:nvPr/>
        </p:nvCxnSpPr>
        <p:spPr>
          <a:xfrm>
            <a:off x="216998" y="726800"/>
            <a:ext cx="54912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0" name="Google Shape;5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2"/>
          <p:cNvSpPr txBox="1"/>
          <p:nvPr/>
        </p:nvSpPr>
        <p:spPr>
          <a:xfrm>
            <a:off x="5451650" y="107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62"/>
          <p:cNvSpPr txBox="1"/>
          <p:nvPr/>
        </p:nvSpPr>
        <p:spPr>
          <a:xfrm>
            <a:off x="4749100" y="786775"/>
            <a:ext cx="41859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1_2.산 정보 조회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주소, 홈페이지, 상세정보(산의 유래 등), 산의 위치, 추천 코스, 주간 날씨(날씨 api), 추천 교통편,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사이트, 맛집의 제목을 클릭하여 가고자 하는 		                           산의 정보를 확인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3" name="Google Shape;53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86774"/>
            <a:ext cx="4444298" cy="363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975" y="2021200"/>
            <a:ext cx="3061801" cy="305102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3"/>
          <p:cNvSpPr/>
          <p:nvPr/>
        </p:nvSpPr>
        <p:spPr>
          <a:xfrm>
            <a:off x="289150" y="182250"/>
            <a:ext cx="593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(같이 등산행)_1_1.글조회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0" name="Google Shape;540;p63"/>
          <p:cNvCxnSpPr/>
          <p:nvPr/>
        </p:nvCxnSpPr>
        <p:spPr>
          <a:xfrm>
            <a:off x="216998" y="726800"/>
            <a:ext cx="50106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1" name="Google Shape;5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50" y="1274425"/>
            <a:ext cx="4936576" cy="357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3" name="Google Shape;543;p63"/>
          <p:cNvSpPr txBox="1"/>
          <p:nvPr/>
        </p:nvSpPr>
        <p:spPr>
          <a:xfrm>
            <a:off x="5810025" y="1064275"/>
            <a:ext cx="31710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1_1.글 조회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로그인시 글 작성 버튼 활성화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신청인원 채워질 시 마감 활성화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4" name="Google Shape;5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5050" y="838450"/>
            <a:ext cx="1535600" cy="94537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45" name="Google Shape;545;p63"/>
          <p:cNvCxnSpPr/>
          <p:nvPr/>
        </p:nvCxnSpPr>
        <p:spPr>
          <a:xfrm>
            <a:off x="3109175" y="1611075"/>
            <a:ext cx="770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6" name="Google Shape;54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50" y="838450"/>
            <a:ext cx="1850250" cy="12460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47" name="Google Shape;547;p63"/>
          <p:cNvCxnSpPr/>
          <p:nvPr/>
        </p:nvCxnSpPr>
        <p:spPr>
          <a:xfrm rot="10800000">
            <a:off x="1516925" y="2259300"/>
            <a:ext cx="24600" cy="495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63"/>
          <p:cNvSpPr/>
          <p:nvPr/>
        </p:nvSpPr>
        <p:spPr>
          <a:xfrm>
            <a:off x="1170725" y="1549300"/>
            <a:ext cx="710100" cy="641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3"/>
          <p:cNvSpPr/>
          <p:nvPr/>
        </p:nvSpPr>
        <p:spPr>
          <a:xfrm>
            <a:off x="4291700" y="1290525"/>
            <a:ext cx="710100" cy="641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239000" y="400750"/>
            <a:ext cx="2843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rgbClr val="005024"/>
                </a:solidFill>
              </a:rPr>
              <a:t>01</a:t>
            </a:r>
            <a:r>
              <a:rPr lang="ko" sz="2400">
                <a:solidFill>
                  <a:srgbClr val="005024"/>
                </a:solidFill>
              </a:rPr>
              <a:t> </a:t>
            </a:r>
            <a:r>
              <a:rPr b="1" lang="ko" sz="2400">
                <a:solidFill>
                  <a:srgbClr val="005024"/>
                </a:solidFill>
              </a:rPr>
              <a:t>프로젝트 개요</a:t>
            </a:r>
            <a:endParaRPr b="1" sz="2400">
              <a:solidFill>
                <a:srgbClr val="005024"/>
              </a:solidFill>
            </a:endParaRPr>
          </a:p>
        </p:txBody>
      </p:sp>
      <p:cxnSp>
        <p:nvCxnSpPr>
          <p:cNvPr id="169" name="Google Shape;169;p28"/>
          <p:cNvCxnSpPr/>
          <p:nvPr/>
        </p:nvCxnSpPr>
        <p:spPr>
          <a:xfrm flipH="1" rot="10800000">
            <a:off x="238998" y="901625"/>
            <a:ext cx="2578200" cy="63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28"/>
          <p:cNvSpPr/>
          <p:nvPr/>
        </p:nvSpPr>
        <p:spPr>
          <a:xfrm>
            <a:off x="3191400" y="7750"/>
            <a:ext cx="4587300" cy="513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3875529" y="462250"/>
            <a:ext cx="1294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개발동기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3686334" y="2792684"/>
            <a:ext cx="266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3" name="Google Shape;173;p28"/>
          <p:cNvSpPr txBox="1"/>
          <p:nvPr/>
        </p:nvSpPr>
        <p:spPr>
          <a:xfrm>
            <a:off x="4018925" y="1105700"/>
            <a:ext cx="28431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등산 커뮤니티 및 직관적인 등산커뮤니티의 부재와 관심도의 증가 인하여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등산 커뮤니티의 </a:t>
            </a:r>
            <a:r>
              <a:rPr b="1" lang="ko" sz="1300">
                <a:solidFill>
                  <a:schemeClr val="dk1"/>
                </a:solidFill>
              </a:rPr>
              <a:t>활성화</a:t>
            </a:r>
            <a:r>
              <a:rPr lang="ko" sz="1100">
                <a:solidFill>
                  <a:schemeClr val="dk1"/>
                </a:solidFill>
              </a:rPr>
              <a:t>를 위해 개발</a:t>
            </a:r>
            <a:endParaRPr sz="1100"/>
          </a:p>
        </p:txBody>
      </p:sp>
      <p:sp>
        <p:nvSpPr>
          <p:cNvPr id="174" name="Google Shape;174;p28"/>
          <p:cNvSpPr txBox="1"/>
          <p:nvPr/>
        </p:nvSpPr>
        <p:spPr>
          <a:xfrm>
            <a:off x="3686334" y="4111716"/>
            <a:ext cx="3091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5" name="Google Shape;175;p28"/>
          <p:cNvSpPr txBox="1"/>
          <p:nvPr/>
        </p:nvSpPr>
        <p:spPr>
          <a:xfrm>
            <a:off x="601700" y="1105700"/>
            <a:ext cx="198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800">
                <a:solidFill>
                  <a:srgbClr val="005024"/>
                </a:solidFill>
              </a:rPr>
              <a:t>1-1. 개발동기</a:t>
            </a:r>
            <a:endParaRPr b="1" sz="800"/>
          </a:p>
        </p:txBody>
      </p:sp>
      <p:sp>
        <p:nvSpPr>
          <p:cNvPr id="176" name="Google Shape;176;p28"/>
          <p:cNvSpPr txBox="1"/>
          <p:nvPr/>
        </p:nvSpPr>
        <p:spPr>
          <a:xfrm>
            <a:off x="601700" y="1567400"/>
            <a:ext cx="192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5024"/>
                </a:solidFill>
              </a:rPr>
              <a:t>1-2. 기획의도</a:t>
            </a:r>
            <a:endParaRPr sz="1800">
              <a:solidFill>
                <a:srgbClr val="005024"/>
              </a:solidFill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513" y="2020625"/>
            <a:ext cx="3219065" cy="26226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8"/>
          <p:cNvCxnSpPr/>
          <p:nvPr/>
        </p:nvCxnSpPr>
        <p:spPr>
          <a:xfrm>
            <a:off x="3889975" y="866375"/>
            <a:ext cx="320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4"/>
          <p:cNvSpPr/>
          <p:nvPr/>
        </p:nvSpPr>
        <p:spPr>
          <a:xfrm>
            <a:off x="289150" y="182250"/>
            <a:ext cx="593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(같이 등산행)_2_1.글 상세보기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5" name="Google Shape;555;p64"/>
          <p:cNvCxnSpPr/>
          <p:nvPr/>
        </p:nvCxnSpPr>
        <p:spPr>
          <a:xfrm>
            <a:off x="216998" y="726800"/>
            <a:ext cx="57354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6" name="Google Shape;5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4"/>
          <p:cNvSpPr txBox="1"/>
          <p:nvPr/>
        </p:nvSpPr>
        <p:spPr>
          <a:xfrm>
            <a:off x="5146450" y="884900"/>
            <a:ext cx="38346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_1. 글 상세보기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신청하기 버튼 클릭시 신청완료로 변경됨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인원 다 채워질 시 더이상 신청 못함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8" name="Google Shape;5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4900"/>
            <a:ext cx="3834583" cy="41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350" y="3639400"/>
            <a:ext cx="2813200" cy="24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64"/>
          <p:cNvCxnSpPr/>
          <p:nvPr/>
        </p:nvCxnSpPr>
        <p:spPr>
          <a:xfrm flipH="1">
            <a:off x="2526100" y="3800350"/>
            <a:ext cx="793500" cy="96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5"/>
          <p:cNvSpPr/>
          <p:nvPr/>
        </p:nvSpPr>
        <p:spPr>
          <a:xfrm>
            <a:off x="289150" y="182250"/>
            <a:ext cx="593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(같이 등산행)_3.글 작성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5"/>
          <p:cNvSpPr txBox="1"/>
          <p:nvPr/>
        </p:nvSpPr>
        <p:spPr>
          <a:xfrm>
            <a:off x="4749100" y="786775"/>
            <a:ext cx="41859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글작성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제목,내용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모집인원 선택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등산할 산이름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등산 일자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모임 시간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등산 루트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교통 수단 작성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8" name="Google Shape;56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86775"/>
            <a:ext cx="3312300" cy="418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65"/>
          <p:cNvCxnSpPr/>
          <p:nvPr/>
        </p:nvCxnSpPr>
        <p:spPr>
          <a:xfrm>
            <a:off x="216998" y="726800"/>
            <a:ext cx="49188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/>
          <p:nvPr/>
        </p:nvSpPr>
        <p:spPr>
          <a:xfrm>
            <a:off x="289150" y="182250"/>
            <a:ext cx="5852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(공지사항)_1. 조회 및 상세조회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5" name="Google Shape;575;p66"/>
          <p:cNvCxnSpPr/>
          <p:nvPr/>
        </p:nvCxnSpPr>
        <p:spPr>
          <a:xfrm>
            <a:off x="216998" y="726800"/>
            <a:ext cx="56439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6" name="Google Shape;5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83250"/>
            <a:ext cx="4298300" cy="19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6"/>
          <p:cNvSpPr txBox="1"/>
          <p:nvPr/>
        </p:nvSpPr>
        <p:spPr>
          <a:xfrm>
            <a:off x="4749100" y="786775"/>
            <a:ext cx="41859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1_1. 조회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공지사항은 글제목, 글쓴이로 검색하여 조회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글 작성은 관리자만 가능, 글작성 버튼으로 작성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1_2. 상세조회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공지를 선택하여 상세조회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제목, 작성자, 작성일, 작성 내용 확인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관리자는 수정하기, 삭제하기 버튼으로 공지글을 수정, 삭제할 수 있음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9" name="Google Shape;57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00" y="2743300"/>
            <a:ext cx="4298300" cy="21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7"/>
          <p:cNvSpPr/>
          <p:nvPr/>
        </p:nvSpPr>
        <p:spPr>
          <a:xfrm>
            <a:off x="289150" y="182250"/>
            <a:ext cx="5852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(공지사항)_2. 공지 작성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67"/>
          <p:cNvCxnSpPr/>
          <p:nvPr/>
        </p:nvCxnSpPr>
        <p:spPr>
          <a:xfrm>
            <a:off x="216998" y="726800"/>
            <a:ext cx="46899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6" name="Google Shape;5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7"/>
          <p:cNvSpPr txBox="1"/>
          <p:nvPr/>
        </p:nvSpPr>
        <p:spPr>
          <a:xfrm>
            <a:off x="4749100" y="786775"/>
            <a:ext cx="41859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공지 작성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제목 및 본문 내용 작성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작성 후 등록되지 않은 내용은 새로고침할 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임시저장된 내용을 불러올 수 있음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8" name="Google Shape;5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838450"/>
            <a:ext cx="4444301" cy="317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350" y="2230200"/>
            <a:ext cx="3261924" cy="265917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90" name="Google Shape;590;p67"/>
          <p:cNvCxnSpPr/>
          <p:nvPr/>
        </p:nvCxnSpPr>
        <p:spPr>
          <a:xfrm>
            <a:off x="3010875" y="1478000"/>
            <a:ext cx="1748400" cy="105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8"/>
          <p:cNvSpPr/>
          <p:nvPr/>
        </p:nvSpPr>
        <p:spPr>
          <a:xfrm>
            <a:off x="289150" y="182250"/>
            <a:ext cx="5852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기술설명 (공지사항)_3. 공지 수정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68"/>
          <p:cNvCxnSpPr/>
          <p:nvPr/>
        </p:nvCxnSpPr>
        <p:spPr>
          <a:xfrm>
            <a:off x="216998" y="726800"/>
            <a:ext cx="4674600" cy="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7" name="Google Shape;5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8"/>
          <p:cNvSpPr txBox="1"/>
          <p:nvPr/>
        </p:nvSpPr>
        <p:spPr>
          <a:xfrm>
            <a:off x="4749100" y="786775"/>
            <a:ext cx="41859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공지 수정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공지의 본문 내용은 오등완 게시판과 같이 글꼴, 글씨크기 등을 수정하여 등록할 수 있음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9" name="Google Shape;59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00" y="795587"/>
            <a:ext cx="4444301" cy="3552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9"/>
          <p:cNvSpPr/>
          <p:nvPr/>
        </p:nvSpPr>
        <p:spPr>
          <a:xfrm>
            <a:off x="0" y="0"/>
            <a:ext cx="7205100" cy="5143500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주요 아이템</a:t>
            </a:r>
            <a:endParaRPr sz="2400">
              <a:solidFill>
                <a:srgbClr val="00502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69"/>
          <p:cNvSpPr txBox="1"/>
          <p:nvPr/>
        </p:nvSpPr>
        <p:spPr>
          <a:xfrm>
            <a:off x="952650" y="2052100"/>
            <a:ext cx="302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프로젝트 시연</a:t>
            </a: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69"/>
          <p:cNvSpPr txBox="1"/>
          <p:nvPr/>
        </p:nvSpPr>
        <p:spPr>
          <a:xfrm>
            <a:off x="4428900" y="2090650"/>
            <a:ext cx="27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-1. 시연 </a:t>
            </a:r>
            <a:r>
              <a:rPr lang="ko" sz="22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▶️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7" name="Google Shape;6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0"/>
          <p:cNvSpPr/>
          <p:nvPr/>
        </p:nvSpPr>
        <p:spPr>
          <a:xfrm>
            <a:off x="0" y="0"/>
            <a:ext cx="7205100" cy="5143500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주요 아이템</a:t>
            </a:r>
            <a:endParaRPr sz="2400">
              <a:solidFill>
                <a:srgbClr val="00502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70"/>
          <p:cNvSpPr txBox="1"/>
          <p:nvPr/>
        </p:nvSpPr>
        <p:spPr>
          <a:xfrm>
            <a:off x="952650" y="2052100"/>
            <a:ext cx="302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2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진행 프로세스</a:t>
            </a: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70"/>
          <p:cNvSpPr txBox="1"/>
          <p:nvPr/>
        </p:nvSpPr>
        <p:spPr>
          <a:xfrm>
            <a:off x="4304225" y="1650400"/>
            <a:ext cx="2082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-1. 개발일정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개발환경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4-3.  마치며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5" name="Google Shape;6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1"/>
          <p:cNvSpPr/>
          <p:nvPr/>
        </p:nvSpPr>
        <p:spPr>
          <a:xfrm>
            <a:off x="3262375" y="7750"/>
            <a:ext cx="4632600" cy="513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71"/>
          <p:cNvSpPr txBox="1"/>
          <p:nvPr/>
        </p:nvSpPr>
        <p:spPr>
          <a:xfrm>
            <a:off x="3686334" y="456904"/>
            <a:ext cx="2167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개발 일정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22" name="Google Shape;622;p71"/>
          <p:cNvSpPr txBox="1"/>
          <p:nvPr/>
        </p:nvSpPr>
        <p:spPr>
          <a:xfrm>
            <a:off x="3686334" y="2792684"/>
            <a:ext cx="266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3" name="Google Shape;623;p71"/>
          <p:cNvSpPr txBox="1"/>
          <p:nvPr/>
        </p:nvSpPr>
        <p:spPr>
          <a:xfrm>
            <a:off x="3392875" y="1031300"/>
            <a:ext cx="4502400" cy="20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07.21  주제 의논 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07.26  대분류, 사이트명 정하기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08.02  구현 기능, 요구사항 기술서, 기획의도 작성 및  유사사이트 분석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08.02~08.11  카카오 오븐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08.03  유스케이스 다이어그램, 클라이언트 요구사항 분석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08.12~09.06  개발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4" name="Google Shape;624;p71"/>
          <p:cNvSpPr txBox="1"/>
          <p:nvPr/>
        </p:nvSpPr>
        <p:spPr>
          <a:xfrm>
            <a:off x="3686334" y="4111716"/>
            <a:ext cx="3091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25" name="Google Shape;6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1"/>
          <p:cNvSpPr/>
          <p:nvPr/>
        </p:nvSpPr>
        <p:spPr>
          <a:xfrm>
            <a:off x="326250" y="288500"/>
            <a:ext cx="2843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rgbClr val="005024"/>
                </a:solidFill>
              </a:rPr>
              <a:t>04</a:t>
            </a:r>
            <a:r>
              <a:rPr lang="ko" sz="2400">
                <a:solidFill>
                  <a:srgbClr val="005024"/>
                </a:solidFill>
              </a:rPr>
              <a:t> </a:t>
            </a:r>
            <a:r>
              <a:rPr b="1" lang="ko" sz="2400">
                <a:solidFill>
                  <a:srgbClr val="005024"/>
                </a:solidFill>
              </a:rPr>
              <a:t>진행프로세스</a:t>
            </a:r>
            <a:endParaRPr b="1" sz="2400">
              <a:solidFill>
                <a:srgbClr val="005024"/>
              </a:solidFill>
            </a:endParaRPr>
          </a:p>
        </p:txBody>
      </p:sp>
      <p:cxnSp>
        <p:nvCxnSpPr>
          <p:cNvPr id="627" name="Google Shape;627;p71"/>
          <p:cNvCxnSpPr/>
          <p:nvPr/>
        </p:nvCxnSpPr>
        <p:spPr>
          <a:xfrm flipH="1" rot="10800000">
            <a:off x="388348" y="801500"/>
            <a:ext cx="2314800" cy="18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8" name="Google Shape;628;p71"/>
          <p:cNvSpPr txBox="1"/>
          <p:nvPr/>
        </p:nvSpPr>
        <p:spPr>
          <a:xfrm>
            <a:off x="457300" y="106760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05024"/>
                </a:solidFill>
              </a:rPr>
              <a:t>4</a:t>
            </a:r>
            <a:r>
              <a:rPr b="1" lang="ko" sz="1800">
                <a:solidFill>
                  <a:srgbClr val="005024"/>
                </a:solidFill>
              </a:rPr>
              <a:t>-1. 개발일정</a:t>
            </a:r>
            <a:endParaRPr b="1" sz="800"/>
          </a:p>
        </p:txBody>
      </p:sp>
      <p:sp>
        <p:nvSpPr>
          <p:cNvPr id="629" name="Google Shape;629;p71"/>
          <p:cNvSpPr txBox="1"/>
          <p:nvPr/>
        </p:nvSpPr>
        <p:spPr>
          <a:xfrm>
            <a:off x="457300" y="152930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5024"/>
                </a:solidFill>
              </a:rPr>
              <a:t>4</a:t>
            </a:r>
            <a:r>
              <a:rPr lang="ko" sz="1800">
                <a:solidFill>
                  <a:srgbClr val="005024"/>
                </a:solidFill>
              </a:rPr>
              <a:t>-2. 개발환경</a:t>
            </a:r>
            <a:endParaRPr sz="1800">
              <a:solidFill>
                <a:srgbClr val="005024"/>
              </a:solidFill>
            </a:endParaRPr>
          </a:p>
        </p:txBody>
      </p:sp>
      <p:sp>
        <p:nvSpPr>
          <p:cNvPr id="630" name="Google Shape;630;p71"/>
          <p:cNvSpPr txBox="1"/>
          <p:nvPr/>
        </p:nvSpPr>
        <p:spPr>
          <a:xfrm>
            <a:off x="457300" y="197300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5024"/>
                </a:solidFill>
              </a:rPr>
              <a:t>4</a:t>
            </a:r>
            <a:r>
              <a:rPr lang="ko" sz="1800">
                <a:solidFill>
                  <a:srgbClr val="005024"/>
                </a:solidFill>
              </a:rPr>
              <a:t>-3.  마치며</a:t>
            </a:r>
            <a:endParaRPr sz="1800">
              <a:solidFill>
                <a:srgbClr val="005024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2"/>
          <p:cNvSpPr/>
          <p:nvPr/>
        </p:nvSpPr>
        <p:spPr>
          <a:xfrm>
            <a:off x="2973175" y="7750"/>
            <a:ext cx="6170700" cy="513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72"/>
          <p:cNvSpPr txBox="1"/>
          <p:nvPr/>
        </p:nvSpPr>
        <p:spPr>
          <a:xfrm>
            <a:off x="3686334" y="2792684"/>
            <a:ext cx="266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7" name="Google Shape;637;p72"/>
          <p:cNvSpPr txBox="1"/>
          <p:nvPr/>
        </p:nvSpPr>
        <p:spPr>
          <a:xfrm>
            <a:off x="3686334" y="4111716"/>
            <a:ext cx="3091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38" name="Google Shape;6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800" y="88825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2"/>
          <p:cNvSpPr/>
          <p:nvPr/>
        </p:nvSpPr>
        <p:spPr>
          <a:xfrm>
            <a:off x="326250" y="288500"/>
            <a:ext cx="2843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rgbClr val="005024"/>
                </a:solidFill>
              </a:rPr>
              <a:t>04</a:t>
            </a:r>
            <a:r>
              <a:rPr lang="ko" sz="2400">
                <a:solidFill>
                  <a:srgbClr val="005024"/>
                </a:solidFill>
              </a:rPr>
              <a:t> </a:t>
            </a:r>
            <a:r>
              <a:rPr b="1" lang="ko" sz="2400">
                <a:solidFill>
                  <a:srgbClr val="005024"/>
                </a:solidFill>
              </a:rPr>
              <a:t>진행프로세스</a:t>
            </a:r>
            <a:endParaRPr b="1" sz="2400">
              <a:solidFill>
                <a:srgbClr val="005024"/>
              </a:solidFill>
            </a:endParaRPr>
          </a:p>
        </p:txBody>
      </p:sp>
      <p:cxnSp>
        <p:nvCxnSpPr>
          <p:cNvPr id="640" name="Google Shape;640;p72"/>
          <p:cNvCxnSpPr/>
          <p:nvPr/>
        </p:nvCxnSpPr>
        <p:spPr>
          <a:xfrm>
            <a:off x="382123" y="846950"/>
            <a:ext cx="2265000" cy="12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1" name="Google Shape;641;p72"/>
          <p:cNvSpPr txBox="1"/>
          <p:nvPr/>
        </p:nvSpPr>
        <p:spPr>
          <a:xfrm>
            <a:off x="7036775" y="1071750"/>
            <a:ext cx="12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72"/>
          <p:cNvSpPr txBox="1"/>
          <p:nvPr/>
        </p:nvSpPr>
        <p:spPr>
          <a:xfrm>
            <a:off x="4253650" y="1071750"/>
            <a:ext cx="11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개발언어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72"/>
          <p:cNvSpPr txBox="1"/>
          <p:nvPr/>
        </p:nvSpPr>
        <p:spPr>
          <a:xfrm>
            <a:off x="4253650" y="3204225"/>
            <a:ext cx="11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도구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72"/>
          <p:cNvSpPr txBox="1"/>
          <p:nvPr/>
        </p:nvSpPr>
        <p:spPr>
          <a:xfrm>
            <a:off x="7286075" y="2839900"/>
            <a:ext cx="5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653075" y="10717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5024"/>
                </a:solidFill>
              </a:rPr>
              <a:t>4-1. 개발일정</a:t>
            </a:r>
            <a:endParaRPr sz="800"/>
          </a:p>
        </p:txBody>
      </p:sp>
      <p:sp>
        <p:nvSpPr>
          <p:cNvPr id="646" name="Google Shape;646;p72"/>
          <p:cNvSpPr txBox="1"/>
          <p:nvPr/>
        </p:nvSpPr>
        <p:spPr>
          <a:xfrm>
            <a:off x="653075" y="15334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05024"/>
                </a:solidFill>
              </a:rPr>
              <a:t>4-2. 개발환경</a:t>
            </a:r>
            <a:endParaRPr b="1" sz="1800">
              <a:solidFill>
                <a:srgbClr val="005024"/>
              </a:solidFill>
            </a:endParaRPr>
          </a:p>
        </p:txBody>
      </p:sp>
      <p:sp>
        <p:nvSpPr>
          <p:cNvPr id="647" name="Google Shape;647;p72"/>
          <p:cNvSpPr txBox="1"/>
          <p:nvPr/>
        </p:nvSpPr>
        <p:spPr>
          <a:xfrm>
            <a:off x="653075" y="1977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5024"/>
                </a:solidFill>
              </a:rPr>
              <a:t>4-3.  마치며</a:t>
            </a:r>
            <a:endParaRPr sz="1800">
              <a:solidFill>
                <a:srgbClr val="005024"/>
              </a:solidFill>
            </a:endParaRPr>
          </a:p>
        </p:txBody>
      </p:sp>
      <p:pic>
        <p:nvPicPr>
          <p:cNvPr id="648" name="Google Shape;64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9050" y="1413404"/>
            <a:ext cx="1278550" cy="70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073" y="1995162"/>
            <a:ext cx="1653702" cy="7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7925" y="1414700"/>
            <a:ext cx="14763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4000" y="3626729"/>
            <a:ext cx="1476299" cy="5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9771" y="4222749"/>
            <a:ext cx="2084455" cy="7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45250" y="2303400"/>
            <a:ext cx="777025" cy="7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2"/>
          <p:cNvSpPr txBox="1"/>
          <p:nvPr/>
        </p:nvSpPr>
        <p:spPr>
          <a:xfrm>
            <a:off x="7036775" y="1889788"/>
            <a:ext cx="5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서버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72"/>
          <p:cNvSpPr txBox="1"/>
          <p:nvPr/>
        </p:nvSpPr>
        <p:spPr>
          <a:xfrm>
            <a:off x="7036775" y="3288863"/>
            <a:ext cx="7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협업툴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6" name="Google Shape;656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48825" y="3665815"/>
            <a:ext cx="1192030" cy="5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2"/>
          <p:cNvPicPr preferRelativeResize="0"/>
          <p:nvPr/>
        </p:nvPicPr>
        <p:blipFill rotWithShape="1">
          <a:blip r:embed="rId11">
            <a:alphaModFix/>
          </a:blip>
          <a:srcRect b="23841" l="23356" r="23669" t="31011"/>
          <a:stretch/>
        </p:blipFill>
        <p:spPr>
          <a:xfrm>
            <a:off x="7613875" y="3737858"/>
            <a:ext cx="979149" cy="45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0850" y="4375641"/>
            <a:ext cx="1278600" cy="547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45438" y="4350225"/>
            <a:ext cx="598800" cy="5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3"/>
          <p:cNvSpPr/>
          <p:nvPr/>
        </p:nvSpPr>
        <p:spPr>
          <a:xfrm>
            <a:off x="3266200" y="3900"/>
            <a:ext cx="5877900" cy="513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73"/>
          <p:cNvSpPr txBox="1"/>
          <p:nvPr/>
        </p:nvSpPr>
        <p:spPr>
          <a:xfrm>
            <a:off x="3686334" y="456904"/>
            <a:ext cx="2167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마치며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66" name="Google Shape;666;p73"/>
          <p:cNvSpPr txBox="1"/>
          <p:nvPr/>
        </p:nvSpPr>
        <p:spPr>
          <a:xfrm>
            <a:off x="3686334" y="2792684"/>
            <a:ext cx="266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7" name="Google Shape;667;p73"/>
          <p:cNvSpPr txBox="1"/>
          <p:nvPr/>
        </p:nvSpPr>
        <p:spPr>
          <a:xfrm>
            <a:off x="3645497" y="1180100"/>
            <a:ext cx="3379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8" name="Google Shape;668;p73"/>
          <p:cNvSpPr txBox="1"/>
          <p:nvPr/>
        </p:nvSpPr>
        <p:spPr>
          <a:xfrm>
            <a:off x="3686334" y="4111716"/>
            <a:ext cx="3091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69" name="Google Shape;6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3"/>
          <p:cNvSpPr/>
          <p:nvPr/>
        </p:nvSpPr>
        <p:spPr>
          <a:xfrm>
            <a:off x="326250" y="288500"/>
            <a:ext cx="2843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rgbClr val="005024"/>
                </a:solidFill>
              </a:rPr>
              <a:t>04</a:t>
            </a:r>
            <a:r>
              <a:rPr lang="ko" sz="2400">
                <a:solidFill>
                  <a:srgbClr val="005024"/>
                </a:solidFill>
              </a:rPr>
              <a:t> </a:t>
            </a:r>
            <a:r>
              <a:rPr b="1" lang="ko" sz="2400">
                <a:solidFill>
                  <a:srgbClr val="005024"/>
                </a:solidFill>
              </a:rPr>
              <a:t>진행프로세스</a:t>
            </a:r>
            <a:endParaRPr b="1" sz="2400">
              <a:solidFill>
                <a:srgbClr val="005024"/>
              </a:solidFill>
            </a:endParaRPr>
          </a:p>
        </p:txBody>
      </p:sp>
      <p:cxnSp>
        <p:nvCxnSpPr>
          <p:cNvPr id="671" name="Google Shape;671;p73"/>
          <p:cNvCxnSpPr/>
          <p:nvPr/>
        </p:nvCxnSpPr>
        <p:spPr>
          <a:xfrm flipH="1" rot="10800000">
            <a:off x="388348" y="792200"/>
            <a:ext cx="2249400" cy="111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2" name="Google Shape;672;p73"/>
          <p:cNvSpPr txBox="1"/>
          <p:nvPr/>
        </p:nvSpPr>
        <p:spPr>
          <a:xfrm>
            <a:off x="653075" y="10717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5024"/>
                </a:solidFill>
              </a:rPr>
              <a:t>4-1. 개발일정</a:t>
            </a:r>
            <a:endParaRPr sz="800"/>
          </a:p>
        </p:txBody>
      </p:sp>
      <p:sp>
        <p:nvSpPr>
          <p:cNvPr id="673" name="Google Shape;673;p73"/>
          <p:cNvSpPr txBox="1"/>
          <p:nvPr/>
        </p:nvSpPr>
        <p:spPr>
          <a:xfrm>
            <a:off x="653075" y="15334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5024"/>
                </a:solidFill>
              </a:rPr>
              <a:t>4-2. 개발환경</a:t>
            </a:r>
            <a:endParaRPr sz="1800">
              <a:solidFill>
                <a:srgbClr val="005024"/>
              </a:solidFill>
            </a:endParaRPr>
          </a:p>
        </p:txBody>
      </p:sp>
      <p:sp>
        <p:nvSpPr>
          <p:cNvPr id="674" name="Google Shape;674;p73"/>
          <p:cNvSpPr txBox="1"/>
          <p:nvPr/>
        </p:nvSpPr>
        <p:spPr>
          <a:xfrm>
            <a:off x="653075" y="1977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05024"/>
                </a:solidFill>
              </a:rPr>
              <a:t>4-3.  마치며</a:t>
            </a:r>
            <a:endParaRPr b="1" sz="1800">
              <a:solidFill>
                <a:srgbClr val="005024"/>
              </a:solidFill>
            </a:endParaRPr>
          </a:p>
        </p:txBody>
      </p:sp>
      <p:sp>
        <p:nvSpPr>
          <p:cNvPr id="675" name="Google Shape;675;p73"/>
          <p:cNvSpPr txBox="1"/>
          <p:nvPr/>
        </p:nvSpPr>
        <p:spPr>
          <a:xfrm>
            <a:off x="3645500" y="851975"/>
            <a:ext cx="526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🚵‍♀️🚵‍♀️🚵‍♀️🚵‍♀️🚵‍♀️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건강한 등산 문화와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2-30대의 새로운 운동 취미 정보를 쉽게 얻을 수 있는 공간을 만들기 위해 한달간 5명의 팀원들과 기획하게 되었습니다.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프로젝트로 부족하지만 팀원들과 열심히 만들었습니다.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발표를 들어주셔서 감사합니다.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6" name="Google Shape;67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650" y="3170100"/>
            <a:ext cx="1364850" cy="13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050" y="3170100"/>
            <a:ext cx="1364850" cy="13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6473" y="2913887"/>
            <a:ext cx="1800975" cy="1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1213" y="3203262"/>
            <a:ext cx="1075431" cy="12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1500" y="3236523"/>
            <a:ext cx="997500" cy="126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8731" y="2683313"/>
            <a:ext cx="5429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3"/>
          <p:cNvSpPr txBox="1"/>
          <p:nvPr/>
        </p:nvSpPr>
        <p:spPr>
          <a:xfrm>
            <a:off x="3395925" y="4609300"/>
            <a:ext cx="777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이호연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73"/>
          <p:cNvSpPr txBox="1"/>
          <p:nvPr/>
        </p:nvSpPr>
        <p:spPr>
          <a:xfrm>
            <a:off x="4547563" y="4612825"/>
            <a:ext cx="8550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최성윤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73"/>
          <p:cNvSpPr txBox="1"/>
          <p:nvPr/>
        </p:nvSpPr>
        <p:spPr>
          <a:xfrm>
            <a:off x="5746375" y="4624681"/>
            <a:ext cx="7770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류현수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73"/>
          <p:cNvSpPr txBox="1"/>
          <p:nvPr/>
        </p:nvSpPr>
        <p:spPr>
          <a:xfrm>
            <a:off x="6944487" y="4639824"/>
            <a:ext cx="7770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신혜수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73"/>
          <p:cNvSpPr txBox="1"/>
          <p:nvPr/>
        </p:nvSpPr>
        <p:spPr>
          <a:xfrm>
            <a:off x="8073912" y="4647468"/>
            <a:ext cx="7404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하민정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239000" y="400750"/>
            <a:ext cx="2843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rgbClr val="005024"/>
                </a:solidFill>
              </a:rPr>
              <a:t>01</a:t>
            </a:r>
            <a:r>
              <a:rPr lang="ko" sz="2400">
                <a:solidFill>
                  <a:srgbClr val="005024"/>
                </a:solidFill>
              </a:rPr>
              <a:t> </a:t>
            </a:r>
            <a:r>
              <a:rPr b="1" lang="ko" sz="2400">
                <a:solidFill>
                  <a:srgbClr val="005024"/>
                </a:solidFill>
              </a:rPr>
              <a:t>프로젝트 개요</a:t>
            </a:r>
            <a:endParaRPr b="1" sz="2400">
              <a:solidFill>
                <a:srgbClr val="005024"/>
              </a:solidFill>
            </a:endParaRPr>
          </a:p>
        </p:txBody>
      </p:sp>
      <p:cxnSp>
        <p:nvCxnSpPr>
          <p:cNvPr id="185" name="Google Shape;185;p29"/>
          <p:cNvCxnSpPr/>
          <p:nvPr/>
        </p:nvCxnSpPr>
        <p:spPr>
          <a:xfrm flipH="1" rot="10800000">
            <a:off x="238998" y="901625"/>
            <a:ext cx="2578200" cy="63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9"/>
          <p:cNvSpPr/>
          <p:nvPr/>
        </p:nvSpPr>
        <p:spPr>
          <a:xfrm>
            <a:off x="3193887" y="0"/>
            <a:ext cx="4587300" cy="513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3686334" y="2792684"/>
            <a:ext cx="266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8" name="Google Shape;188;p29"/>
          <p:cNvSpPr txBox="1"/>
          <p:nvPr/>
        </p:nvSpPr>
        <p:spPr>
          <a:xfrm>
            <a:off x="3686334" y="4111716"/>
            <a:ext cx="3091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9" name="Google Shape;189;p29"/>
          <p:cNvSpPr txBox="1"/>
          <p:nvPr/>
        </p:nvSpPr>
        <p:spPr>
          <a:xfrm>
            <a:off x="601700" y="1105700"/>
            <a:ext cx="198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800">
                <a:solidFill>
                  <a:srgbClr val="005024"/>
                </a:solidFill>
              </a:rPr>
              <a:t>1-1. 개발동기</a:t>
            </a:r>
            <a:endParaRPr sz="800"/>
          </a:p>
        </p:txBody>
      </p:sp>
      <p:sp>
        <p:nvSpPr>
          <p:cNvPr id="190" name="Google Shape;190;p29"/>
          <p:cNvSpPr txBox="1"/>
          <p:nvPr/>
        </p:nvSpPr>
        <p:spPr>
          <a:xfrm>
            <a:off x="601700" y="1567400"/>
            <a:ext cx="192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05024"/>
                </a:solidFill>
              </a:rPr>
              <a:t>1-2. 기획의도</a:t>
            </a:r>
            <a:endParaRPr b="1" sz="1800">
              <a:solidFill>
                <a:srgbClr val="005024"/>
              </a:solidFill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3645509" y="431504"/>
            <a:ext cx="2167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기획의도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3645497" y="1058725"/>
            <a:ext cx="33792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MOUNTAINEER는 초심자부터 숙련자까지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등산에 대한 정보를 편하게 공유하고 소통할 수 있는 등산커뮤니티입니다. 코로나 팬데믹 이후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레져나 아웃도어 활동이 다시 활발해지는 추세로 등산을 준비하는 사용자와 초심자부터 숙련자까지의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넓은 접근성을 목적으로 구현하였습니다.</a:t>
            </a:r>
            <a:endParaRPr sz="1100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400" y="2583550"/>
            <a:ext cx="3674551" cy="16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5">
            <a:alphaModFix/>
          </a:blip>
          <a:srcRect b="0" l="53938" r="0" t="38107"/>
          <a:stretch/>
        </p:blipFill>
        <p:spPr>
          <a:xfrm>
            <a:off x="5645150" y="3904925"/>
            <a:ext cx="1891274" cy="110255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6" name="Google Shape;196;p29"/>
          <p:cNvCxnSpPr/>
          <p:nvPr/>
        </p:nvCxnSpPr>
        <p:spPr>
          <a:xfrm>
            <a:off x="3696400" y="963875"/>
            <a:ext cx="320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3696400" y="2400575"/>
            <a:ext cx="320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4"/>
          <p:cNvSpPr/>
          <p:nvPr/>
        </p:nvSpPr>
        <p:spPr>
          <a:xfrm>
            <a:off x="0" y="0"/>
            <a:ext cx="7205100" cy="5143500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주요 아이템</a:t>
            </a:r>
            <a:endParaRPr sz="2400">
              <a:solidFill>
                <a:srgbClr val="00502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74"/>
          <p:cNvSpPr txBox="1"/>
          <p:nvPr/>
        </p:nvSpPr>
        <p:spPr>
          <a:xfrm>
            <a:off x="952650" y="2052100"/>
            <a:ext cx="610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sz="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3" name="Google Shape;6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>
            <a:off x="0" y="0"/>
            <a:ext cx="7205100" cy="5143500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주요 아이템</a:t>
            </a:r>
            <a:endParaRPr sz="2400">
              <a:solidFill>
                <a:srgbClr val="005024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952650" y="2052100"/>
            <a:ext cx="302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프로젝트 상세</a:t>
            </a: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4145225" y="1879000"/>
            <a:ext cx="29208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-1. 유사사이트 분석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요구사항 기술서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UML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2-4. ERD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550" y="222150"/>
            <a:ext cx="777024" cy="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265175" y="243300"/>
            <a:ext cx="349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2-1. 유사사이트 분석(1)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31"/>
          <p:cNvCxnSpPr/>
          <p:nvPr/>
        </p:nvCxnSpPr>
        <p:spPr>
          <a:xfrm>
            <a:off x="216998" y="726800"/>
            <a:ext cx="3324000" cy="57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688" y="0"/>
            <a:ext cx="26706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253750" y="930400"/>
            <a:ext cx="42072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오늘등산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등산 크루가 만든 정보 공유와 소통을 위한 공간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깔끔한 UXUI, 등산크루이며 우리의 목적과 부합한 커뮤니티, 전체적 기능 비슷, 타겟층 동일, 게시글 폼형식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앱에 특화됨, 웹으로의 접근성이 부족함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벤치마킹할 사항 : UX/UI, 검색 기능, 필터, 바디 부분, 내용 (전체적인 구성을 표방할 예정),  게시글  폼형식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265175" y="243300"/>
            <a:ext cx="349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2-1. 유사사이트 분석(2)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253750" y="930400"/>
            <a:ext cx="4046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램블러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등산 기록과 산 정보제공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 정보 제공에 카테고리화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명칭 직관성 떨어짐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벤치마킹할 사항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세부적인 산 정보의 도식화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150" y="930400"/>
            <a:ext cx="4906700" cy="31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2"/>
          <p:cNvCxnSpPr/>
          <p:nvPr/>
        </p:nvCxnSpPr>
        <p:spPr>
          <a:xfrm>
            <a:off x="216998" y="726800"/>
            <a:ext cx="3324000" cy="57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/>
          <p:nvPr/>
        </p:nvSpPr>
        <p:spPr>
          <a:xfrm>
            <a:off x="265175" y="243300"/>
            <a:ext cx="349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5024"/>
                </a:solidFill>
              </a:rPr>
              <a:t>2-1. 유사사이트 분석(3)</a:t>
            </a:r>
            <a:endParaRPr sz="2400">
              <a:solidFill>
                <a:srgbClr val="0050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875" y="159800"/>
            <a:ext cx="777024" cy="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253750" y="930400"/>
            <a:ext cx="3051900" cy="25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솟솟 클럽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 :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코오롱 스포츠에서 만든 코오롱 등산 제품 판매 및 홍보를 위한 커뮤니티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디자인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홍보가 중점적이기에 커뮤니티 활동 게시판 활동이 한정적임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벤치마킹할 사항 :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디자인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350" y="1040025"/>
            <a:ext cx="5533551" cy="2774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3"/>
          <p:cNvCxnSpPr/>
          <p:nvPr/>
        </p:nvCxnSpPr>
        <p:spPr>
          <a:xfrm>
            <a:off x="216998" y="726800"/>
            <a:ext cx="3324000" cy="5700"/>
          </a:xfrm>
          <a:prstGeom prst="straightConnector1">
            <a:avLst/>
          </a:prstGeom>
          <a:noFill/>
          <a:ln cap="flat" cmpd="sng" w="50800">
            <a:solidFill>
              <a:srgbClr val="00502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